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sldIdLst>
    <p:sldId id="256" r:id="rId3"/>
    <p:sldId id="257" r:id="rId4"/>
    <p:sldId id="261" r:id="rId5"/>
    <p:sldId id="262" r:id="rId6"/>
    <p:sldId id="263" r:id="rId7"/>
    <p:sldId id="273" r:id="rId8"/>
    <p:sldId id="265" r:id="rId9"/>
    <p:sldId id="266" r:id="rId10"/>
    <p:sldId id="268" r:id="rId11"/>
    <p:sldId id="270" r:id="rId12"/>
    <p:sldId id="271" r:id="rId13"/>
    <p:sldId id="272"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3"/>
    <p:restoredTop sz="94672"/>
  </p:normalViewPr>
  <p:slideViewPr>
    <p:cSldViewPr snapToGrid="0" snapToObjects="1">
      <p:cViewPr varScale="1">
        <p:scale>
          <a:sx n="134" d="100"/>
          <a:sy n="134"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1/6/20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1/6/20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1/6/20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1/6/20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1/6/20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1/6/20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1/6/20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1/6/20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1/6/20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1/6/20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1/6/20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1/6/20</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1/6/20</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1/6/20</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591: Nuclear Fuel Performance</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98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limit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a:stretch>
            <a:fillRect/>
          </a:stretch>
        </p:blipFill>
        <p:spPr>
          <a:xfrm>
            <a:off x="6096000" y="2250141"/>
            <a:ext cx="5721351" cy="367016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85000" lnSpcReduction="20000"/>
          </a:bodyPr>
          <a:lstStyle/>
          <a:p>
            <a:r>
              <a:rPr lang="en-US" dirty="0"/>
              <a:t>In addition to normal operating conditions, the behavior of the fuel during accidents is of critical importance</a:t>
            </a:r>
          </a:p>
          <a:p>
            <a:r>
              <a:rPr lang="en-US" dirty="0"/>
              <a:t>Predictable, and hopefully stable, behavior is desired during a variety of accident scenarios</a:t>
            </a:r>
          </a:p>
          <a:p>
            <a:r>
              <a:rPr lang="en-US" dirty="0"/>
              <a:t>Even low impact accidents are detrimental to public opinion surrounding nuclear energy</a:t>
            </a:r>
          </a:p>
          <a:p>
            <a:endParaRPr lang="en-US"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3"/>
            <a:ext cx="6667846" cy="4552401"/>
            <a:chOff x="741947" y="1314265"/>
            <a:chExt cx="8017325" cy="5473743"/>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7763" y="1711324"/>
              <a:ext cx="2711509" cy="1757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5"/>
              <a:ext cx="4111031" cy="3940795"/>
              <a:chOff x="2325864" y="1454809"/>
              <a:chExt cx="4568657" cy="4379471"/>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60667"/>
                <a:ext cx="3656366" cy="444649"/>
              </a:xfrm>
              <a:prstGeom prst="rect">
                <a:avLst/>
              </a:prstGeom>
              <a:noFill/>
            </p:spPr>
            <p:txBody>
              <a:bodyPr wrap="square" rtlCol="0">
                <a:spAutoFit/>
              </a:bodyPr>
              <a:lstStyle/>
              <a:p>
                <a:pPr algn="ctr"/>
                <a:r>
                  <a:rPr lang="en-US" sz="2000"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968852"/>
                <a:ext cx="3656366" cy="707886"/>
              </a:xfrm>
              <a:prstGeom prst="rect">
                <a:avLst/>
              </a:prstGeom>
              <a:noFill/>
            </p:spPr>
            <p:txBody>
              <a:bodyPr wrap="square" rtlCol="0">
                <a:spAutoFit/>
              </a:bodyPr>
              <a:lstStyle/>
              <a:p>
                <a:pPr algn="ctr"/>
                <a:r>
                  <a:rPr lang="en-US" sz="2000"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707886"/>
              </a:xfrm>
              <a:prstGeom prst="rect">
                <a:avLst/>
              </a:prstGeom>
              <a:noFill/>
            </p:spPr>
            <p:txBody>
              <a:bodyPr wrap="square" rtlCol="0">
                <a:spAutoFit/>
              </a:bodyPr>
              <a:lstStyle/>
              <a:p>
                <a:pPr algn="ctr"/>
                <a:r>
                  <a:rPr lang="en-US" sz="2000" dirty="0"/>
                  <a:t>Fuel behavior </a:t>
                </a:r>
                <a:br>
                  <a:rPr lang="en-US" sz="2000" dirty="0"/>
                </a:br>
                <a:r>
                  <a:rPr lang="en-US" sz="2000"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9055-6006-4343-9AB5-2A68250FEEC2}"/>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60FAFE95-C738-6440-8553-E1AE07BA1278}"/>
              </a:ext>
            </a:extLst>
          </p:cNvPr>
          <p:cNvSpPr>
            <a:spLocks noGrp="1"/>
          </p:cNvSpPr>
          <p:nvPr>
            <p:ph idx="1"/>
          </p:nvPr>
        </p:nvSpPr>
        <p:spPr/>
        <p:txBody>
          <a:bodyPr>
            <a:normAutofit fontScale="77500" lnSpcReduction="20000"/>
          </a:bodyPr>
          <a:lstStyle/>
          <a:p>
            <a:pPr marL="0" indent="0" algn="ctr">
              <a:buNone/>
            </a:pPr>
            <a:r>
              <a:rPr lang="en-US" dirty="0"/>
              <a:t>THIS IS THE FIRST TIME THIS CLASS IS BEING TAUGHT AT NCSU</a:t>
            </a:r>
          </a:p>
          <a:p>
            <a:pPr marL="0" indent="0">
              <a:buNone/>
            </a:pPr>
            <a:endParaRPr lang="en-US" dirty="0"/>
          </a:p>
          <a:p>
            <a:pPr marL="0" indent="0" algn="ctr">
              <a:buNone/>
            </a:pPr>
            <a:r>
              <a:rPr lang="en-US" dirty="0"/>
              <a:t>THIS IS THE FIRST CLASS I AM TEACHING</a:t>
            </a:r>
          </a:p>
          <a:p>
            <a:pPr marL="0" indent="0" algn="ctr">
              <a:buNone/>
            </a:pPr>
            <a:endParaRPr lang="en-US" dirty="0"/>
          </a:p>
          <a:p>
            <a:pPr marL="0" indent="0">
              <a:buNone/>
            </a:pPr>
            <a:r>
              <a:rPr lang="en-US" dirty="0"/>
              <a:t>I wanted to make sure that this class is able to meet the needs of the students, provides relevant information, and is taught at a level commensurate with the abilities of the students. </a:t>
            </a:r>
          </a:p>
          <a:p>
            <a:pPr marL="0" indent="0">
              <a:buNone/>
            </a:pPr>
            <a:endParaRPr lang="en-US" dirty="0"/>
          </a:p>
          <a:p>
            <a:pPr marL="0" indent="0">
              <a:buNone/>
            </a:pPr>
            <a:r>
              <a:rPr lang="en-US" dirty="0"/>
              <a:t>I will need your feedback as we go along to make sure these goals are met.</a:t>
            </a:r>
          </a:p>
        </p:txBody>
      </p:sp>
    </p:spTree>
    <p:extLst>
      <p:ext uri="{BB962C8B-B14F-4D97-AF65-F5344CB8AC3E}">
        <p14:creationId xmlns:p14="http://schemas.microsoft.com/office/powerpoint/2010/main" val="3865759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a:alphaModFix/>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34627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fontScale="85000" lnSpcReduction="20000"/>
          </a:bodyPr>
          <a:lstStyle/>
          <a:p>
            <a:r>
              <a:rPr lang="en-US" dirty="0"/>
              <a:t>Scientifically informed engineering is a multiscale problem</a:t>
            </a:r>
          </a:p>
          <a:p>
            <a:r>
              <a:rPr lang="en-US" dirty="0"/>
              <a:t>Critical phenomena need to be identified from the macroscale, and informed from the lower length scales</a:t>
            </a:r>
          </a:p>
          <a:p>
            <a:r>
              <a:rPr lang="en-US"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390345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62500" lnSpcReduction="20000"/>
          </a:bodyPr>
          <a:lstStyle/>
          <a:p>
            <a:pPr marL="0" lvl="0" indent="0">
              <a:buNone/>
            </a:pPr>
            <a:r>
              <a:rPr lang="en-US" b="1" dirty="0"/>
              <a:t>Course Overview</a:t>
            </a:r>
            <a:endParaRPr lang="en-US" dirty="0"/>
          </a:p>
          <a:p>
            <a:pPr marL="0" indent="0">
              <a:buNone/>
            </a:pPr>
            <a:r>
              <a:rPr lang="en-US"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We will also study various fuel types and geometries, with a focus on light water reactor fuel and cladding. We will then study changes in the fuel and cladding material that degrade the performance of the fuel. Finally, student will apply knowledge gained to conduct fuel performance simulations.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Understand the basics of fuel fabrication</a:t>
            </a:r>
          </a:p>
          <a:p>
            <a:pPr marL="457200" indent="-457200">
              <a:buFont typeface="+mj-lt"/>
              <a:buAutoNum type="arabicPeriod"/>
            </a:pPr>
            <a:r>
              <a:rPr lang="en-US" dirty="0"/>
              <a:t>Calculate the rate at which heat is transported to the coolant from the fuel</a:t>
            </a:r>
          </a:p>
          <a:p>
            <a:pPr marL="457200" indent="-457200">
              <a:buFont typeface="+mj-lt"/>
              <a:buAutoNum type="arabicPeriod"/>
            </a:pPr>
            <a:r>
              <a:rPr lang="en-US" dirty="0"/>
              <a:t>List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Planned 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Graded Exercises</a:t>
            </a:r>
          </a:p>
          <a:p>
            <a:pPr lvl="1">
              <a:buFont typeface="Arial" panose="020B0604020202020204" pitchFamily="34" charset="0"/>
              <a:buChar char="•"/>
            </a:pPr>
            <a:r>
              <a:rPr lang="en-US" sz="2200" dirty="0"/>
              <a:t>Three exams</a:t>
            </a:r>
          </a:p>
          <a:p>
            <a:pPr lvl="1">
              <a:buFont typeface="Arial" panose="020B0604020202020204" pitchFamily="34" charset="0"/>
              <a:buChar char="•"/>
            </a:pPr>
            <a:r>
              <a:rPr lang="en-US" sz="2200" dirty="0"/>
              <a:t>One written project</a:t>
            </a:r>
          </a:p>
          <a:p>
            <a:pPr lvl="1">
              <a:buFont typeface="Arial" panose="020B0604020202020204" pitchFamily="34" charset="0"/>
              <a:buChar char="•"/>
            </a:pPr>
            <a:r>
              <a:rPr lang="en-US" sz="2200" dirty="0"/>
              <a:t>One final project</a:t>
            </a:r>
          </a:p>
          <a:p>
            <a:pPr lvl="1">
              <a:buFont typeface="Arial" panose="020B0604020202020204" pitchFamily="34" charset="0"/>
              <a:buChar char="•"/>
            </a:pPr>
            <a:r>
              <a:rPr lang="en-US" sz="2200" dirty="0"/>
              <a:t>Will see about homework…</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p:txBody>
          <a:bodyPr/>
          <a:lstStyle/>
          <a:p>
            <a:r>
              <a:rPr lang="en-US" sz="2400" dirty="0"/>
              <a:t>Tentatively Wednesday’s 10-11 am</a:t>
            </a:r>
          </a:p>
          <a:p>
            <a:r>
              <a:rPr lang="en-US" sz="2400" dirty="0"/>
              <a:t>If this doesn’t work, we can find some other time on Wednesday</a:t>
            </a:r>
          </a:p>
          <a:p>
            <a:r>
              <a:rPr lang="en-US" sz="2400" dirty="0"/>
              <a:t>My office door may be closed, but I am still probably inside, so feel free to drop my if you have a pressing question</a:t>
            </a:r>
          </a:p>
        </p:txBody>
      </p:sp>
    </p:spTree>
    <p:extLst>
      <p:ext uri="{BB962C8B-B14F-4D97-AF65-F5344CB8AC3E}">
        <p14:creationId xmlns:p14="http://schemas.microsoft.com/office/powerpoint/2010/main" val="3369690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
        <p:nvSpPr>
          <p:cNvPr id="6" name="Oval 5">
            <a:extLst>
              <a:ext uri="{FF2B5EF4-FFF2-40B4-BE49-F238E27FC236}">
                <a16:creationId xmlns:a16="http://schemas.microsoft.com/office/drawing/2014/main" id="{6540DCA8-7E02-F04D-A1B7-A617750D9970}"/>
              </a:ext>
            </a:extLst>
          </p:cNvPr>
          <p:cNvSpPr>
            <a:spLocks noChangeAspect="1"/>
          </p:cNvSpPr>
          <p:nvPr/>
        </p:nvSpPr>
        <p:spPr>
          <a:xfrm>
            <a:off x="6921305" y="2122488"/>
            <a:ext cx="901873"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B232065-C815-4C48-8362-A04BF8963664}"/>
              </a:ext>
            </a:extLst>
          </p:cNvPr>
          <p:cNvSpPr>
            <a:spLocks noChangeAspect="1"/>
          </p:cNvSpPr>
          <p:nvPr/>
        </p:nvSpPr>
        <p:spPr>
          <a:xfrm>
            <a:off x="4924426" y="2122488"/>
            <a:ext cx="901873"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52A5ECD3-945D-4A4E-895D-1B42F8B5C258}"/>
              </a:ext>
            </a:extLst>
          </p:cNvPr>
          <p:cNvSpPr>
            <a:spLocks noChangeAspect="1"/>
          </p:cNvSpPr>
          <p:nvPr/>
        </p:nvSpPr>
        <p:spPr>
          <a:xfrm>
            <a:off x="6937354" y="5762624"/>
            <a:ext cx="901873"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529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a:srcRect r="43734"/>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463</TotalTime>
  <Words>753</Words>
  <Application>Microsoft Macintosh PowerPoint</Application>
  <PresentationFormat>Widescreen</PresentationFormat>
  <Paragraphs>80</Paragraphs>
  <Slides>13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ＭＳ Ｐゴシック</vt:lpstr>
      <vt:lpstr>Arial</vt:lpstr>
      <vt:lpstr>Calibri</vt:lpstr>
      <vt:lpstr>Calibri Light</vt:lpstr>
      <vt:lpstr>Custom Design</vt:lpstr>
      <vt:lpstr>1_NCStateU-horizontal-left-logo</vt:lpstr>
      <vt:lpstr>Introduction and Overview</vt:lpstr>
      <vt:lpstr>Brief Bio/Background</vt:lpstr>
      <vt:lpstr>My viewpoint/approach</vt:lpstr>
      <vt:lpstr>Syllabus</vt:lpstr>
      <vt:lpstr>Planned Topical Outline</vt:lpstr>
      <vt:lpstr>Office Hours</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Comments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16</cp:revision>
  <dcterms:created xsi:type="dcterms:W3CDTF">2019-12-09T16:44:02Z</dcterms:created>
  <dcterms:modified xsi:type="dcterms:W3CDTF">2020-01-06T20:22:39Z</dcterms:modified>
</cp:coreProperties>
</file>